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5143500" cx="9144000"/>
  <p:notesSz cx="6858000" cy="9144000"/>
  <p:embeddedFontLst>
    <p:embeddedFont>
      <p:font typeface="Montserrat SemiBold"/>
      <p:regular r:id="rId35"/>
      <p:bold r:id="rId36"/>
      <p:italic r:id="rId37"/>
      <p:boldItalic r:id="rId38"/>
    </p:embeddedFont>
    <p:embeddedFont>
      <p:font typeface="Proxima Nova"/>
      <p:regular r:id="rId39"/>
      <p:bold r:id="rId40"/>
      <p:italic r:id="rId41"/>
      <p:boldItalic r:id="rId42"/>
    </p:embeddedFont>
    <p:embeddedFont>
      <p:font typeface="Roboto"/>
      <p:regular r:id="rId43"/>
      <p:bold r:id="rId44"/>
      <p:italic r:id="rId45"/>
      <p:boldItalic r:id="rId46"/>
    </p:embeddedFont>
    <p:embeddedFont>
      <p:font typeface="Montserrat"/>
      <p:regular r:id="rId47"/>
      <p:bold r:id="rId48"/>
      <p:italic r:id="rId49"/>
      <p:boldItalic r:id="rId50"/>
    </p:embeddedFont>
    <p:embeddedFont>
      <p:font typeface="Montserrat Medium"/>
      <p:regular r:id="rId51"/>
      <p:bold r:id="rId52"/>
      <p:italic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E954E0A-9F20-47DE-953C-6A4CA07E1B7A}">
  <a:tblStyle styleId="{4E954E0A-9F20-47DE-953C-6A4CA07E1B7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roximaNova-bold.fntdata"/><Relationship Id="rId42" Type="http://schemas.openxmlformats.org/officeDocument/2006/relationships/font" Target="fonts/ProximaNova-boldItalic.fntdata"/><Relationship Id="rId41" Type="http://schemas.openxmlformats.org/officeDocument/2006/relationships/font" Target="fonts/ProximaNova-italic.fntdata"/><Relationship Id="rId44" Type="http://schemas.openxmlformats.org/officeDocument/2006/relationships/font" Target="fonts/Roboto-bold.fntdata"/><Relationship Id="rId43" Type="http://schemas.openxmlformats.org/officeDocument/2006/relationships/font" Target="fonts/Roboto-regular.fntdata"/><Relationship Id="rId46" Type="http://schemas.openxmlformats.org/officeDocument/2006/relationships/font" Target="fonts/Roboto-boldItalic.fntdata"/><Relationship Id="rId45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Montserrat-bold.fntdata"/><Relationship Id="rId47" Type="http://schemas.openxmlformats.org/officeDocument/2006/relationships/font" Target="fonts/Montserrat-regular.fntdata"/><Relationship Id="rId49" Type="http://schemas.openxmlformats.org/officeDocument/2006/relationships/font" Target="fonts/Montserrat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font" Target="fonts/MontserratSemiBold-regular.fntdata"/><Relationship Id="rId34" Type="http://schemas.openxmlformats.org/officeDocument/2006/relationships/slide" Target="slides/slide28.xml"/><Relationship Id="rId37" Type="http://schemas.openxmlformats.org/officeDocument/2006/relationships/font" Target="fonts/MontserratSemiBold-italic.fntdata"/><Relationship Id="rId36" Type="http://schemas.openxmlformats.org/officeDocument/2006/relationships/font" Target="fonts/MontserratSemiBold-bold.fntdata"/><Relationship Id="rId39" Type="http://schemas.openxmlformats.org/officeDocument/2006/relationships/font" Target="fonts/ProximaNova-regular.fntdata"/><Relationship Id="rId38" Type="http://schemas.openxmlformats.org/officeDocument/2006/relationships/font" Target="fonts/MontserratSemiBold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MontserratMedium-regular.fntdata"/><Relationship Id="rId50" Type="http://schemas.openxmlformats.org/officeDocument/2006/relationships/font" Target="fonts/Montserrat-boldItalic.fntdata"/><Relationship Id="rId53" Type="http://schemas.openxmlformats.org/officeDocument/2006/relationships/font" Target="fonts/MontserratMedium-italic.fntdata"/><Relationship Id="rId52" Type="http://schemas.openxmlformats.org/officeDocument/2006/relationships/font" Target="fonts/MontserratMedium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54" Type="http://schemas.openxmlformats.org/officeDocument/2006/relationships/font" Target="fonts/MontserratMedium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13198a4642_6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13198a4642_6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13198a4642_6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13198a4642_6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13198a4642_6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13198a4642_6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3198a4642_6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3198a4642_6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0e1a82a4e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0e1a82a4e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13198a4642_4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13198a4642_4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13198a4642_4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13198a4642_4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13198a4642_4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13198a4642_4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13198a4642_4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13198a4642_4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13198a4642_7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13198a4642_7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13198a4642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13198a4642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13198a4642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13198a4642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13198a4642_7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13198a4642_7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13198a4642_6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13198a4642_6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13198a4642_6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13198a4642_6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13198a4642_0_3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13198a4642_0_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13198a4642_0_3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13198a4642_0_3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13198a4642_0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13198a4642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13198a4642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13198a4642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13198a4642_4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13198a4642_4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3198a4642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13198a4642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13198a4642_0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13198a4642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13198a4642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13198a4642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13198a4642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13198a4642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13198a4642_6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13198a4642_6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3198a4642_6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3198a4642_6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13198a4642_6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13198a4642_6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www.youtube.com/watch?v=tyrbKO8g-Zs" TargetMode="External"/><Relationship Id="rId4" Type="http://schemas.openxmlformats.org/officeDocument/2006/relationships/image" Target="../media/image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Relationship Id="rId4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Relationship Id="rId4" Type="http://schemas.openxmlformats.org/officeDocument/2006/relationships/image" Target="../media/image20.png"/><Relationship Id="rId5" Type="http://schemas.openxmlformats.org/officeDocument/2006/relationships/image" Target="../media/image2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Usina Heliotérmica</a:t>
            </a:r>
            <a:br>
              <a:rPr lang="en"/>
            </a:br>
            <a:r>
              <a:rPr lang="en" sz="1555"/>
              <a:t>ELE0645 - GERAÇÃO DE ENERGIA ELÉTRICA</a:t>
            </a:r>
            <a:endParaRPr sz="3955"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33"/>
            <a:ext cx="8123100" cy="10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1580"/>
              <a:t>Fernanda Medeiros</a:t>
            </a:r>
            <a:br>
              <a:rPr lang="en" sz="1580"/>
            </a:br>
            <a:r>
              <a:rPr lang="en" sz="1580"/>
              <a:t>Levy Gabriel</a:t>
            </a:r>
            <a:br>
              <a:rPr lang="en" sz="1580"/>
            </a:br>
            <a:r>
              <a:rPr lang="en" sz="1580"/>
              <a:t>Lilianne Carvalho</a:t>
            </a:r>
            <a:br>
              <a:rPr lang="en" sz="1580"/>
            </a:br>
            <a:r>
              <a:rPr lang="en" sz="1580"/>
              <a:t>Lorena Fernandes</a:t>
            </a:r>
            <a:endParaRPr sz="158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1017725"/>
            <a:ext cx="85206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SemiBold"/>
              <a:buChar char="●"/>
            </a:pPr>
            <a:r>
              <a:rPr lang="en" sz="15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Torre solar</a:t>
            </a:r>
            <a:endParaRPr sz="15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457200" lvl="0" marL="45720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Uma torre é posicionada no centro da usina e um conjunto de painéis solares concentram a luz do sol num receptor localizado no topo da torre.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457200" lvl="0" marL="45720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8" name="Google Shape;12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0924" y="2052275"/>
            <a:ext cx="3861375" cy="257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625" y="2183281"/>
            <a:ext cx="3861375" cy="246213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Sistema concentrado</a:t>
            </a:r>
            <a:endParaRPr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A heliotermia é uma das mais promissoras alternativas para a diversificação da matriz energética brasileira.&#10;&#10;A Plataforma Online de Energia Heliotérmica (http://energiaheliotermica.gov.br) surgiu no âmbito do Projeto Energia Heliotérmica, que é fruto da cooperação entre o Ministério da Ciência, Tecnologia e Inovação (MCTI) e a Cooperação Alemã para o Desenvolvimento Sustentável por meio da Gesellschaft für Internationale Zusammenarbeit (GIZ) GmbH.&#10;&#10;Neste projeto de cooperação, o MCTI e a GIZ estabelecem os pré-requisitos para a aplicação e disseminação da Geração Heliotérmica no Brasil. A divulgação de conhecimento sobre a tecnologia heliotérmica reflete uma das atividades principais do projeto. Por isso, foi estabelecida a cooperação com o Instituto Brasileiro de Informação em Ciência e Tecnologia (IBICT), parceiro executor da Plataforma, para disponibilizar de forma orquestrada as informações atualizadas sobre a tecnologia heliotérmica e sua aplicação no Brasil." id="139" name="Google Shape;139;p23" title="Energia Heliotérmica no Brasil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1613" y="501463"/>
            <a:ext cx="5520775" cy="414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idx="1" type="body"/>
          </p:nvPr>
        </p:nvSpPr>
        <p:spPr>
          <a:xfrm>
            <a:off x="311700" y="1017725"/>
            <a:ext cx="85206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SemiBold"/>
              <a:buChar char="●"/>
            </a:pPr>
            <a:r>
              <a:rPr lang="en" sz="15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Disco parabólico</a:t>
            </a:r>
            <a:endParaRPr sz="15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457200" lvl="0" marL="45720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Um refletor em formato de disco capta a luz solar, o qual concentra os raios os raios em um receptor que fica no seu ponto focal.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457200" lvl="0" marL="45720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5" name="Google Shape;14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2525" y="2129250"/>
            <a:ext cx="3537012" cy="2649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7100" y="2273300"/>
            <a:ext cx="3973575" cy="253245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Sistema concentrado</a:t>
            </a:r>
            <a:endParaRPr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Sistema concentrado</a:t>
            </a:r>
            <a:endParaRPr/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311700" y="1141700"/>
            <a:ext cx="3397800" cy="34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2)  Geração de energia térmica</a:t>
            </a:r>
            <a:r>
              <a:rPr lang="en" sz="15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:</a:t>
            </a:r>
            <a:endParaRPr sz="15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	Depois do processo de concentração, a energia solar ou térmica é transformada em energia elétrica.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" name="Google Shape;15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6" name="Google Shape;15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2418" y="1017725"/>
            <a:ext cx="4911332" cy="355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4" name="Google Shape;16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55075" y="473350"/>
            <a:ext cx="6697650" cy="419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Armazenamento</a:t>
            </a:r>
            <a:endParaRPr/>
          </a:p>
        </p:txBody>
      </p:sp>
      <p:sp>
        <p:nvSpPr>
          <p:cNvPr id="170" name="Google Shape;17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1" name="Google Shape;171;p27"/>
          <p:cNvSpPr txBox="1"/>
          <p:nvPr>
            <p:ph idx="1" type="body"/>
          </p:nvPr>
        </p:nvSpPr>
        <p:spPr>
          <a:xfrm>
            <a:off x="311700" y="1152475"/>
            <a:ext cx="8520600" cy="39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Medium"/>
              <a:buChar char="➔"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Um dos desafios do uso da energia solar é devido a redução de produção quando há o bloqueio dos raios solares por nuvens ou devido o sol se pôr.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9144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Medium"/>
              <a:buChar char="➔"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Para mitigar este problema é </a:t>
            </a: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utilizado</a:t>
            </a: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o Armazenamento de Energia Térmica. 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72" name="Google Shape;17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6100" y="1993750"/>
            <a:ext cx="2559624" cy="1919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7"/>
          <p:cNvPicPr preferRelativeResize="0"/>
          <p:nvPr/>
        </p:nvPicPr>
        <p:blipFill rotWithShape="1">
          <a:blip r:embed="rId4">
            <a:alphaModFix/>
          </a:blip>
          <a:srcRect b="0" l="24527" r="24522" t="0"/>
          <a:stretch/>
        </p:blipFill>
        <p:spPr>
          <a:xfrm>
            <a:off x="5077500" y="1993750"/>
            <a:ext cx="2788401" cy="191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Sistema direto com 2 tanques</a:t>
            </a:r>
            <a:endParaRPr b="1"/>
          </a:p>
        </p:txBody>
      </p:sp>
      <p:sp>
        <p:nvSpPr>
          <p:cNvPr id="179" name="Google Shape;17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" name="Google Shape;180;p28"/>
          <p:cNvSpPr txBox="1"/>
          <p:nvPr>
            <p:ph idx="1" type="body"/>
          </p:nvPr>
        </p:nvSpPr>
        <p:spPr>
          <a:xfrm>
            <a:off x="311700" y="1152475"/>
            <a:ext cx="8520600" cy="39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A energia é armazenada no mesmo fluido usado para coletá-la, e esse</a:t>
            </a: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fluido é armazenado </a:t>
            </a: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em dois tanques - um em alta temperatura e outro em baixa temperatura. 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18288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81" name="Google Shape;18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1500" y="1797625"/>
            <a:ext cx="4977475" cy="318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Sistema indireto com 2 tanques</a:t>
            </a:r>
            <a:endParaRPr b="1"/>
          </a:p>
        </p:txBody>
      </p:sp>
      <p:sp>
        <p:nvSpPr>
          <p:cNvPr id="187" name="Google Shape;187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29"/>
          <p:cNvSpPr txBox="1"/>
          <p:nvPr>
            <p:ph idx="1" type="body"/>
          </p:nvPr>
        </p:nvSpPr>
        <p:spPr>
          <a:xfrm>
            <a:off x="311700" y="1152475"/>
            <a:ext cx="8520600" cy="39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Semelhante ao sistema direto, porém neste diferentes fluidos são utilizados para transferência de calor e armazenamento. 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18288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89" name="Google Shape;18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8575" y="1753225"/>
            <a:ext cx="5174674" cy="330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Sistema thermocline de tanque único</a:t>
            </a:r>
            <a:endParaRPr b="1"/>
          </a:p>
        </p:txBody>
      </p:sp>
      <p:sp>
        <p:nvSpPr>
          <p:cNvPr id="195" name="Google Shape;195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6" name="Google Shape;196;p30"/>
          <p:cNvSpPr txBox="1"/>
          <p:nvPr>
            <p:ph idx="1" type="body"/>
          </p:nvPr>
        </p:nvSpPr>
        <p:spPr>
          <a:xfrm>
            <a:off x="311700" y="1152475"/>
            <a:ext cx="8520600" cy="39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Nesse sistema o armazenamento de energia térmica pode ser realizado parte em meio sólido - </a:t>
            </a: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comumente</a:t>
            </a: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areia sílica - em tanque único.  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18288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97" name="Google Shape;19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5675" y="1808025"/>
            <a:ext cx="5088600" cy="324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Critérios para projeto</a:t>
            </a:r>
            <a:endParaRPr b="1"/>
          </a:p>
        </p:txBody>
      </p:sp>
      <p:sp>
        <p:nvSpPr>
          <p:cNvPr id="203" name="Google Shape;203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Fatores Ambientais </a:t>
            </a:r>
            <a:endParaRPr sz="15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Irradiação Direta Normal;</a:t>
            </a:r>
            <a:endParaRPr sz="15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Inclinação do terreno;</a:t>
            </a:r>
            <a:endParaRPr sz="15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Disponibilidade de água;</a:t>
            </a:r>
            <a:endParaRPr sz="15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Proximidade de Linhas de Transmissão, Subestações e </a:t>
            </a:r>
            <a:r>
              <a:rPr lang="en" sz="15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Centros</a:t>
            </a:r>
            <a:r>
              <a:rPr lang="en" sz="15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de Carga;</a:t>
            </a:r>
            <a:endParaRPr sz="15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Análise Espacial.</a:t>
            </a:r>
            <a:endParaRPr sz="15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" name="Google Shape;204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 que é a geração heliotérmica?</a:t>
            </a:r>
            <a:endParaRPr b="1"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Medium"/>
              <a:buChar char="➔"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Geração de energia elétrica proveniente dos raios solares de maneira indireta. Com o calor, vapor é gerado e uma turbina é movimentada.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7" name="Google Shape;6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900" y="2200275"/>
            <a:ext cx="4021100" cy="236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7002" y="2200275"/>
            <a:ext cx="3698022" cy="2462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Projetos Heliotérmicos no Mundo</a:t>
            </a:r>
            <a:endParaRPr b="1"/>
          </a:p>
        </p:txBody>
      </p:sp>
      <p:sp>
        <p:nvSpPr>
          <p:cNvPr id="210" name="Google Shape;210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1" name="Google Shape;211;p32"/>
          <p:cNvSpPr/>
          <p:nvPr/>
        </p:nvSpPr>
        <p:spPr>
          <a:xfrm>
            <a:off x="4394888" y="1224725"/>
            <a:ext cx="288600" cy="301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2"/>
          <p:cNvSpPr/>
          <p:nvPr/>
        </p:nvSpPr>
        <p:spPr>
          <a:xfrm>
            <a:off x="4394888" y="1934788"/>
            <a:ext cx="288600" cy="301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2"/>
          <p:cNvSpPr/>
          <p:nvPr/>
        </p:nvSpPr>
        <p:spPr>
          <a:xfrm>
            <a:off x="4394988" y="2697238"/>
            <a:ext cx="288600" cy="301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2"/>
          <p:cNvSpPr txBox="1"/>
          <p:nvPr/>
        </p:nvSpPr>
        <p:spPr>
          <a:xfrm>
            <a:off x="4749123" y="1017725"/>
            <a:ext cx="38454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222222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 Até </a:t>
            </a:r>
            <a:r>
              <a:rPr b="1" lang="en" sz="1150">
                <a:solidFill>
                  <a:srgbClr val="2222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2013</a:t>
            </a:r>
            <a:r>
              <a:rPr lang="en" sz="1150">
                <a:solidFill>
                  <a:srgbClr val="222222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, os projetos concentravam-se na </a:t>
            </a:r>
            <a:r>
              <a:rPr b="1" lang="en" sz="1150">
                <a:solidFill>
                  <a:srgbClr val="2222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Espanha </a:t>
            </a:r>
            <a:r>
              <a:rPr lang="en" sz="1150">
                <a:solidFill>
                  <a:srgbClr val="222222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e </a:t>
            </a:r>
            <a:r>
              <a:rPr b="1" lang="en" sz="1150">
                <a:solidFill>
                  <a:srgbClr val="2222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Estados Unidos</a:t>
            </a:r>
            <a:r>
              <a:rPr lang="en" sz="1150">
                <a:solidFill>
                  <a:srgbClr val="222222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, onde havia políticas públicas para essa tecnologia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215" name="Google Shape;215;p32"/>
          <p:cNvCxnSpPr>
            <a:stCxn id="211" idx="4"/>
            <a:endCxn id="212" idx="0"/>
          </p:cNvCxnSpPr>
          <p:nvPr/>
        </p:nvCxnSpPr>
        <p:spPr>
          <a:xfrm>
            <a:off x="4539188" y="1526525"/>
            <a:ext cx="0" cy="408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6" name="Google Shape;216;p32"/>
          <p:cNvSpPr txBox="1"/>
          <p:nvPr/>
        </p:nvSpPr>
        <p:spPr>
          <a:xfrm>
            <a:off x="311698" y="1816300"/>
            <a:ext cx="40833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222222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Entre </a:t>
            </a:r>
            <a:r>
              <a:rPr b="1" lang="en" sz="1150">
                <a:solidFill>
                  <a:srgbClr val="2222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2012 </a:t>
            </a:r>
            <a:r>
              <a:rPr lang="en" sz="1150">
                <a:solidFill>
                  <a:srgbClr val="222222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e </a:t>
            </a:r>
            <a:r>
              <a:rPr b="1" lang="en" sz="1150">
                <a:solidFill>
                  <a:srgbClr val="2222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2015</a:t>
            </a:r>
            <a:r>
              <a:rPr lang="en" sz="1150">
                <a:solidFill>
                  <a:srgbClr val="222222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, apareceram novos projetos de energia heliotérmica na </a:t>
            </a:r>
            <a:r>
              <a:rPr b="1" lang="en" sz="1150">
                <a:solidFill>
                  <a:srgbClr val="2222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Índia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7" name="Google Shape;217;p32"/>
          <p:cNvCxnSpPr>
            <a:stCxn id="212" idx="4"/>
            <a:endCxn id="213" idx="0"/>
          </p:cNvCxnSpPr>
          <p:nvPr/>
        </p:nvCxnSpPr>
        <p:spPr>
          <a:xfrm>
            <a:off x="4539188" y="2236588"/>
            <a:ext cx="0" cy="460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8" name="Google Shape;218;p32"/>
          <p:cNvSpPr txBox="1"/>
          <p:nvPr/>
        </p:nvSpPr>
        <p:spPr>
          <a:xfrm>
            <a:off x="4683598" y="2578738"/>
            <a:ext cx="3845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222222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 Em </a:t>
            </a:r>
            <a:r>
              <a:rPr b="1" lang="en" sz="1150">
                <a:solidFill>
                  <a:srgbClr val="2222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2015</a:t>
            </a:r>
            <a:r>
              <a:rPr lang="en" sz="1150">
                <a:solidFill>
                  <a:srgbClr val="222222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, surgiram projetos no </a:t>
            </a:r>
            <a:r>
              <a:rPr b="1" lang="en" sz="1150">
                <a:solidFill>
                  <a:srgbClr val="2222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Marrocos </a:t>
            </a:r>
            <a:r>
              <a:rPr lang="en" sz="1150">
                <a:solidFill>
                  <a:srgbClr val="222222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e na </a:t>
            </a:r>
            <a:r>
              <a:rPr b="1" lang="en" sz="1150">
                <a:solidFill>
                  <a:srgbClr val="2222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África do Sul</a:t>
            </a:r>
            <a:r>
              <a:rPr lang="en" sz="1150">
                <a:solidFill>
                  <a:srgbClr val="222222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, com alto fator de capacidade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19" name="Google Shape;219;p32"/>
          <p:cNvSpPr/>
          <p:nvPr/>
        </p:nvSpPr>
        <p:spPr>
          <a:xfrm>
            <a:off x="4394888" y="3459700"/>
            <a:ext cx="288600" cy="301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0" name="Google Shape;220;p32"/>
          <p:cNvCxnSpPr>
            <a:stCxn id="213" idx="4"/>
            <a:endCxn id="219" idx="0"/>
          </p:cNvCxnSpPr>
          <p:nvPr/>
        </p:nvCxnSpPr>
        <p:spPr>
          <a:xfrm>
            <a:off x="4539288" y="2999038"/>
            <a:ext cx="0" cy="460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1" name="Google Shape;221;p32"/>
          <p:cNvSpPr/>
          <p:nvPr/>
        </p:nvSpPr>
        <p:spPr>
          <a:xfrm>
            <a:off x="4394888" y="4222275"/>
            <a:ext cx="288600" cy="301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2" name="Google Shape;222;p32"/>
          <p:cNvCxnSpPr>
            <a:endCxn id="221" idx="0"/>
          </p:cNvCxnSpPr>
          <p:nvPr/>
        </p:nvCxnSpPr>
        <p:spPr>
          <a:xfrm>
            <a:off x="4539188" y="3761475"/>
            <a:ext cx="0" cy="460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3" name="Google Shape;223;p32"/>
          <p:cNvSpPr txBox="1"/>
          <p:nvPr/>
        </p:nvSpPr>
        <p:spPr>
          <a:xfrm>
            <a:off x="311698" y="3341263"/>
            <a:ext cx="40833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222222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A partir de </a:t>
            </a:r>
            <a:r>
              <a:rPr b="1" lang="en" sz="1150">
                <a:solidFill>
                  <a:srgbClr val="2222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2018 </a:t>
            </a:r>
            <a:r>
              <a:rPr lang="en" sz="1150">
                <a:solidFill>
                  <a:srgbClr val="222222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a </a:t>
            </a:r>
            <a:r>
              <a:rPr b="1" lang="en" sz="1150">
                <a:solidFill>
                  <a:srgbClr val="2222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China </a:t>
            </a:r>
            <a:r>
              <a:rPr lang="en" sz="1150">
                <a:solidFill>
                  <a:srgbClr val="222222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acelerou o investimento em </a:t>
            </a:r>
            <a:r>
              <a:rPr lang="en" sz="1150">
                <a:solidFill>
                  <a:srgbClr val="222222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heliotermica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4" name="Google Shape;224;p32"/>
          <p:cNvSpPr txBox="1"/>
          <p:nvPr/>
        </p:nvSpPr>
        <p:spPr>
          <a:xfrm>
            <a:off x="4749123" y="3962763"/>
            <a:ext cx="38454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222222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Até </a:t>
            </a:r>
            <a:r>
              <a:rPr b="1" lang="en" sz="1150">
                <a:solidFill>
                  <a:srgbClr val="2222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2020</a:t>
            </a:r>
            <a:r>
              <a:rPr lang="en" sz="1150">
                <a:solidFill>
                  <a:srgbClr val="222222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, não havia usinas heliotérmicas na </a:t>
            </a:r>
            <a:r>
              <a:rPr b="1" lang="en" sz="1150">
                <a:solidFill>
                  <a:srgbClr val="2222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América Latina</a:t>
            </a:r>
            <a:r>
              <a:rPr lang="en" sz="1150">
                <a:solidFill>
                  <a:srgbClr val="222222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. Hoje, porém, encontra-se em construção a usina </a:t>
            </a:r>
            <a:r>
              <a:rPr b="1" lang="en" sz="1150">
                <a:solidFill>
                  <a:srgbClr val="2222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Cerro Dominador</a:t>
            </a:r>
            <a:r>
              <a:rPr lang="en" sz="1150">
                <a:solidFill>
                  <a:srgbClr val="222222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, no deserto do </a:t>
            </a:r>
            <a:r>
              <a:rPr b="1" lang="en" sz="1150">
                <a:solidFill>
                  <a:srgbClr val="2222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Atacama</a:t>
            </a:r>
            <a:r>
              <a:rPr lang="en" sz="1150">
                <a:solidFill>
                  <a:srgbClr val="222222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3"/>
          <p:cNvSpPr txBox="1"/>
          <p:nvPr>
            <p:ph type="title"/>
          </p:nvPr>
        </p:nvSpPr>
        <p:spPr>
          <a:xfrm>
            <a:off x="311700" y="261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Projetos Heliotérmicos no Brasil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31" name="Google Shape;231;p33"/>
          <p:cNvGraphicFramePr/>
          <p:nvPr/>
        </p:nvGraphicFramePr>
        <p:xfrm>
          <a:off x="348913" y="1566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{4E954E0A-9F20-47DE-953C-6A4CA07E1B7A}</a:tableStyleId>
              </a:tblPr>
              <a:tblGrid>
                <a:gridCol w="1469400"/>
                <a:gridCol w="1783650"/>
                <a:gridCol w="3518775"/>
                <a:gridCol w="167435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Proponentes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Localização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Tecnologia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Capacidade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77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CESP</a:t>
                      </a:r>
                      <a:endParaRPr sz="12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Porto Primavera - SP</a:t>
                      </a:r>
                      <a:endParaRPr sz="12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Calha parabólica com campo solar em espelhos de alumínio. Armazenamento de 1 hora</a:t>
                      </a:r>
                      <a:endParaRPr sz="12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4,1 MW térmico e 500 kW elétrico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CHESF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Petrolina - PE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Torre Solar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250 kW elétrico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31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ELETROSUL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Roque Gonçalves -RS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Calha parabólica com campo solar em espelhos de vidro curvo. Armazenamento de 1 hora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1,0</a:t>
                      </a: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 MW térmico e 250 kW elétrico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31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NEOENERGIA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Jaborandi - BA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Calha parabólica com campo solar em espelhos de alumínio. Armazenamento de 3 horas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4,6 MW térmico e 500 kW elétrico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PETROBRAS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Macaé - RJ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Fresnel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3,3 MW elétrico</a:t>
                      </a:r>
                      <a:endParaRPr sz="1300"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32" name="Google Shape;232;p33"/>
          <p:cNvSpPr txBox="1"/>
          <p:nvPr/>
        </p:nvSpPr>
        <p:spPr>
          <a:xfrm>
            <a:off x="311702" y="834025"/>
            <a:ext cx="8389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Chamada Pública nº 19/2015 – </a:t>
            </a:r>
            <a:r>
              <a:rPr b="1" lang="en">
                <a:solidFill>
                  <a:srgbClr val="2222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Projeto Estratégico para Desenvolvimento de Tecnologia Nacional de Geração Heliotérmica de Energia Elétrica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4"/>
          <p:cNvSpPr txBox="1"/>
          <p:nvPr>
            <p:ph idx="1" type="body"/>
          </p:nvPr>
        </p:nvSpPr>
        <p:spPr>
          <a:xfrm>
            <a:off x="1179050" y="4420500"/>
            <a:ext cx="663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rPr lang="en" sz="1213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Planta heliotérmica experimental da Cesp junto a usina hidrelétrica de Porto Primavera, na divisa de São Paulo com Mato Grosso do Sul | Foto: Cesp</a:t>
            </a:r>
            <a:endParaRPr sz="1795"/>
          </a:p>
        </p:txBody>
      </p:sp>
      <p:sp>
        <p:nvSpPr>
          <p:cNvPr id="239" name="Google Shape;239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0" name="Google Shape;24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5249" y="296650"/>
            <a:ext cx="6633508" cy="4123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Eficiência da energia heliotérmica</a:t>
            </a:r>
            <a:endParaRPr b="1"/>
          </a:p>
        </p:txBody>
      </p:sp>
      <p:sp>
        <p:nvSpPr>
          <p:cNvPr id="246" name="Google Shape;246;p35"/>
          <p:cNvSpPr txBox="1"/>
          <p:nvPr>
            <p:ph idx="1" type="body"/>
          </p:nvPr>
        </p:nvSpPr>
        <p:spPr>
          <a:xfrm>
            <a:off x="2736300" y="1399050"/>
            <a:ext cx="3671400" cy="11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7200">
                <a:solidFill>
                  <a:srgbClr val="38761D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7 a </a:t>
            </a:r>
            <a:r>
              <a:rPr lang="en" sz="7200">
                <a:solidFill>
                  <a:srgbClr val="38761D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25</a:t>
            </a:r>
            <a:r>
              <a:rPr lang="en" sz="7200">
                <a:solidFill>
                  <a:srgbClr val="38761D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%</a:t>
            </a:r>
            <a:endParaRPr sz="7200">
              <a:solidFill>
                <a:srgbClr val="38761D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47" name="Google Shape;247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8" name="Google Shape;248;p35"/>
          <p:cNvSpPr txBox="1"/>
          <p:nvPr/>
        </p:nvSpPr>
        <p:spPr>
          <a:xfrm>
            <a:off x="474400" y="2964200"/>
            <a:ext cx="4537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 Medium"/>
                <a:ea typeface="Montserrat Medium"/>
                <a:cs typeface="Montserrat Medium"/>
                <a:sym typeface="Montserrat Medium"/>
              </a:rPr>
              <a:t>Comparação com outras fontes de energia:</a:t>
            </a:r>
            <a:endParaRPr sz="15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49" name="Google Shape;249;p35"/>
          <p:cNvSpPr txBox="1"/>
          <p:nvPr/>
        </p:nvSpPr>
        <p:spPr>
          <a:xfrm>
            <a:off x="1741638" y="3846638"/>
            <a:ext cx="1268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Até 59%</a:t>
            </a:r>
            <a:endParaRPr sz="19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0" name="Google Shape;250;p35"/>
          <p:cNvSpPr txBox="1"/>
          <p:nvPr/>
        </p:nvSpPr>
        <p:spPr>
          <a:xfrm>
            <a:off x="4510500" y="3871688"/>
            <a:ext cx="1268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Até 90%</a:t>
            </a:r>
            <a:endParaRPr sz="19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51" name="Google Shape;251;p35"/>
          <p:cNvSpPr txBox="1"/>
          <p:nvPr/>
        </p:nvSpPr>
        <p:spPr>
          <a:xfrm>
            <a:off x="7027613" y="3871688"/>
            <a:ext cx="1268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14 a 23%</a:t>
            </a:r>
            <a:endParaRPr sz="19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52" name="Google Shape;25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6535" y="3668125"/>
            <a:ext cx="893975" cy="884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673" y="3665679"/>
            <a:ext cx="893975" cy="8890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33644" y="3668160"/>
            <a:ext cx="893975" cy="8840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Outras topologias</a:t>
            </a:r>
            <a:endParaRPr b="1"/>
          </a:p>
        </p:txBody>
      </p:sp>
      <p:sp>
        <p:nvSpPr>
          <p:cNvPr id="260" name="Google Shape;260;p36"/>
          <p:cNvSpPr txBox="1"/>
          <p:nvPr>
            <p:ph idx="1" type="body"/>
          </p:nvPr>
        </p:nvSpPr>
        <p:spPr>
          <a:xfrm>
            <a:off x="311700" y="1152475"/>
            <a:ext cx="4082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Sistema híbrido de geração solar fotovoltaica e termoelétrica</a:t>
            </a:r>
            <a:endParaRPr sz="15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 sol irradia energia desde o espectro ultravioleta (UV) ao infravermelho (IR);</a:t>
            </a:r>
            <a:endParaRPr sz="15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2" name="Google Shape;262;p36"/>
          <p:cNvSpPr txBox="1"/>
          <p:nvPr/>
        </p:nvSpPr>
        <p:spPr>
          <a:xfrm>
            <a:off x="0" y="4194925"/>
            <a:ext cx="3000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Tritt, Terry M., Harald Böttner, and Lidong Chen. "Thermoelectrics: Direct solar thermal energy conversion." </a:t>
            </a:r>
            <a:r>
              <a:rPr i="1" lang="en" sz="1100"/>
              <a:t>MRS bulletin</a:t>
            </a:r>
            <a:r>
              <a:rPr lang="en" sz="1100"/>
              <a:t> 33.4 (2008): 366-368.</a:t>
            </a:r>
            <a:endParaRPr sz="1100"/>
          </a:p>
        </p:txBody>
      </p:sp>
      <p:pic>
        <p:nvPicPr>
          <p:cNvPr id="263" name="Google Shape;26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1100" y="970088"/>
            <a:ext cx="4445100" cy="32033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3425" y="900575"/>
            <a:ext cx="4977725" cy="334235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Outras topologias</a:t>
            </a:r>
            <a:endParaRPr b="1"/>
          </a:p>
        </p:txBody>
      </p:sp>
      <p:sp>
        <p:nvSpPr>
          <p:cNvPr id="270" name="Google Shape;270;p37"/>
          <p:cNvSpPr txBox="1"/>
          <p:nvPr>
            <p:ph idx="1" type="body"/>
          </p:nvPr>
        </p:nvSpPr>
        <p:spPr>
          <a:xfrm>
            <a:off x="311700" y="1152475"/>
            <a:ext cx="4082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Sistema híbrido de geração solar fotovoltaica e </a:t>
            </a:r>
            <a:r>
              <a:rPr lang="en" sz="15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termoelétrica</a:t>
            </a:r>
            <a:endParaRPr sz="15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 Medium"/>
              <a:buChar char="●"/>
            </a:pPr>
            <a:r>
              <a:rPr lang="en" sz="15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 energia solar concentrada pode ser convertida em eletricidade por meio do:</a:t>
            </a:r>
            <a:endParaRPr sz="15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 Medium"/>
              <a:buChar char="○"/>
            </a:pPr>
            <a:r>
              <a:rPr lang="en" sz="15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Princípio fotovoltaico (espectro UV);</a:t>
            </a:r>
            <a:endParaRPr sz="15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 Medium"/>
              <a:buChar char="○"/>
            </a:pPr>
            <a:r>
              <a:rPr lang="en" sz="15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Princípio termoelétrico (espectro IR);</a:t>
            </a:r>
            <a:endParaRPr sz="15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2" name="Google Shape;272;p37"/>
          <p:cNvSpPr txBox="1"/>
          <p:nvPr/>
        </p:nvSpPr>
        <p:spPr>
          <a:xfrm>
            <a:off x="0" y="4194925"/>
            <a:ext cx="3000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Tritt, Terry M., Harald Böttner, and Lidong Chen. "Thermoelectrics: Direct solar thermal energy conversion." </a:t>
            </a:r>
            <a:r>
              <a:rPr i="1" lang="en" sz="1100"/>
              <a:t>MRS bulletin</a:t>
            </a:r>
            <a:r>
              <a:rPr lang="en" sz="1100"/>
              <a:t> 33.4 (2008): 366-368.</a:t>
            </a:r>
            <a:endParaRPr sz="11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Outras topologias</a:t>
            </a:r>
            <a:endParaRPr b="1"/>
          </a:p>
        </p:txBody>
      </p:sp>
      <p:sp>
        <p:nvSpPr>
          <p:cNvPr id="278" name="Google Shape;278;p38"/>
          <p:cNvSpPr txBox="1"/>
          <p:nvPr>
            <p:ph idx="1" type="body"/>
          </p:nvPr>
        </p:nvSpPr>
        <p:spPr>
          <a:xfrm>
            <a:off x="311700" y="1152475"/>
            <a:ext cx="4082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Sistema híbrido de geração solar fotovoltaica e heliotérmica</a:t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energia térmica das perdas e aquecimento do módulo PV é reaproveitada;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Trabalha com baixas temperaturas para evitar sobreaquecimento (aquecimento de água);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0" name="Google Shape;280;p38"/>
          <p:cNvSpPr txBox="1"/>
          <p:nvPr/>
        </p:nvSpPr>
        <p:spPr>
          <a:xfrm>
            <a:off x="0" y="4194925"/>
            <a:ext cx="3000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Erdil E, Ilkan M, Egelioglu F. An experimental study on energy generation with a photovoltaic (PV)–solar thermal hybrid system. Energy. 2008 Aug 1;33(8):1241-5.</a:t>
            </a:r>
            <a:endParaRPr/>
          </a:p>
        </p:txBody>
      </p:sp>
      <p:pic>
        <p:nvPicPr>
          <p:cNvPr id="281" name="Google Shape;28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2450" y="1170125"/>
            <a:ext cx="4669151" cy="283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Outras topologias</a:t>
            </a:r>
            <a:endParaRPr b="1"/>
          </a:p>
        </p:txBody>
      </p:sp>
      <p:sp>
        <p:nvSpPr>
          <p:cNvPr id="287" name="Google Shape;287;p39"/>
          <p:cNvSpPr txBox="1"/>
          <p:nvPr>
            <p:ph idx="1" type="body"/>
          </p:nvPr>
        </p:nvSpPr>
        <p:spPr>
          <a:xfrm>
            <a:off x="311700" y="1152475"/>
            <a:ext cx="4082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Sistema híbrido de geração solar fotovoltaica e heliotérmica</a:t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Apesar da perda de eletricidade, esses sistemas ainda podem ser atrativos devido ao ganho de energia térmica.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9" name="Google Shape;289;p39"/>
          <p:cNvSpPr txBox="1"/>
          <p:nvPr/>
        </p:nvSpPr>
        <p:spPr>
          <a:xfrm>
            <a:off x="0" y="4194925"/>
            <a:ext cx="3000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Erdil E, Ilkan M, Egelioglu F. An experimental study on energy generation with a photovoltaic (PV)–solar thermal hybrid system. Energy. 2008 Aug 1;33(8):1241-5.</a:t>
            </a:r>
            <a:endParaRPr/>
          </a:p>
        </p:txBody>
      </p:sp>
      <p:pic>
        <p:nvPicPr>
          <p:cNvPr id="290" name="Google Shape;29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3700" y="701975"/>
            <a:ext cx="4817449" cy="380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6000"/>
              <a:t>Obrigado!</a:t>
            </a:r>
            <a:endParaRPr b="1" sz="6000"/>
          </a:p>
        </p:txBody>
      </p:sp>
      <p:sp>
        <p:nvSpPr>
          <p:cNvPr id="297" name="Google Shape;297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Tipos de coletor solar</a:t>
            </a:r>
            <a:endParaRPr b="1"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Coletores não concentrados:</a:t>
            </a:r>
            <a:endParaRPr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 superfície que coleta a radiação solar absorve a energia;</a:t>
            </a:r>
            <a:endParaRPr sz="15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Amplo uso em aquecimento de água e ar predial (&lt;90°C);</a:t>
            </a:r>
            <a:endParaRPr sz="15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Componentes:</a:t>
            </a:r>
            <a:endParaRPr sz="15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○"/>
            </a:pPr>
            <a:r>
              <a:rPr lang="en" sz="15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Painel metálico para interceptar e coletar a energia solar;</a:t>
            </a:r>
            <a:endParaRPr sz="15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○"/>
            </a:pPr>
            <a:r>
              <a:rPr lang="en" sz="15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Cobertura transparente que permite a energia solar atravessar sem maiores perdas de calor;</a:t>
            </a:r>
            <a:endParaRPr sz="15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○"/>
            </a:pPr>
            <a:r>
              <a:rPr lang="en" sz="15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Isolação no fundo da superfície absorvente para reduzir perdas de calor;</a:t>
            </a:r>
            <a:endParaRPr sz="15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○"/>
            </a:pPr>
            <a:r>
              <a:rPr lang="en" sz="15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Tubos metálicos para distribuição d</a:t>
            </a:r>
            <a:r>
              <a:rPr lang="en" sz="15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 água </a:t>
            </a:r>
            <a:r>
              <a:rPr lang="en" sz="15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aquecid</a:t>
            </a:r>
            <a:r>
              <a:rPr lang="en" sz="15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lang="en" sz="15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para o reservatório;</a:t>
            </a:r>
            <a:endParaRPr sz="15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○"/>
            </a:pPr>
            <a:r>
              <a:rPr lang="en" sz="15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Ventiladores para mover o ar aquecido (quando este é usado);</a:t>
            </a:r>
            <a:endParaRPr sz="15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6" name="Google Shape;7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8800" y="152400"/>
            <a:ext cx="5274083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7"/>
          <p:cNvPicPr preferRelativeResize="0"/>
          <p:nvPr/>
        </p:nvPicPr>
        <p:blipFill rotWithShape="1">
          <a:blip r:embed="rId3">
            <a:alphaModFix/>
          </a:blip>
          <a:srcRect b="6340" l="22184" r="17465" t="0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 rotWithShape="1">
          <a:blip r:embed="rId3">
            <a:alphaModFix/>
          </a:blip>
          <a:srcRect b="36718" l="24488" r="58947" t="25349"/>
          <a:stretch/>
        </p:blipFill>
        <p:spPr>
          <a:xfrm>
            <a:off x="505750" y="879438"/>
            <a:ext cx="3312300" cy="2851200"/>
          </a:xfrm>
          <a:prstGeom prst="ellipse">
            <a:avLst/>
          </a:prstGeom>
          <a:noFill/>
          <a:ln>
            <a:noFill/>
          </a:ln>
          <a:effectLst>
            <a:outerShdw blurRad="200025" rotWithShape="0" algn="bl" dir="6900000" dist="209550">
              <a:srgbClr val="000000">
                <a:alpha val="48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Tipos de coletor solar</a:t>
            </a:r>
            <a:endParaRPr b="1"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Coletores concentrados</a:t>
            </a:r>
            <a:r>
              <a:rPr lang="en">
                <a:solidFill>
                  <a:srgbClr val="000000"/>
                </a:solidFill>
              </a:rPr>
              <a:t>: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Maior área de interceptação da radiação solar;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Coletores concentram a energia solar na superfície de absorção;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Coletores rastream a energia solar para manter alto grau de concentração;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Permite menor superfície de absorção;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Alcança maiores temperaturas necessária à geração elétrica.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96" name="Google Shape;9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Sistema concentrado</a:t>
            </a:r>
            <a:endParaRPr b="1"/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152475"/>
            <a:ext cx="4156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 processo pode ser dividido nas seguintes etapas: 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457200" rtl="0" algn="just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Medium"/>
              <a:buChar char="●"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Concentração de energia térmica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Medium"/>
              <a:buChar char="●"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Geração de energia elétrica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457200" rtl="0" algn="just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SemiBold"/>
              <a:buAutoNum type="arabicParenR"/>
            </a:pPr>
            <a:r>
              <a:rPr lang="en" sz="15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Concentração de energia térmica:</a:t>
            </a:r>
            <a:endParaRPr sz="15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	Vai depender do mecanismo de concentração da luz solar da usina, podendo ser: calha parabólica, fresnel, torre solar e disco parabólico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3" name="Google Shape;10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462631"/>
            <a:ext cx="4312525" cy="221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311700" y="1017725"/>
            <a:ext cx="85206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SemiBold"/>
              <a:buChar char="●"/>
            </a:pPr>
            <a:r>
              <a:rPr lang="en" sz="15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Calha parabólica</a:t>
            </a:r>
            <a:endParaRPr sz="15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457200" lvl="0" marL="45720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Concentram luz solar em tubos receptores,</a:t>
            </a:r>
            <a:endParaRPr/>
          </a:p>
        </p:txBody>
      </p:sp>
      <p:sp>
        <p:nvSpPr>
          <p:cNvPr id="110" name="Google Shape;11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825" y="1970600"/>
            <a:ext cx="4182750" cy="263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1150" y="2034725"/>
            <a:ext cx="3514033" cy="26355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Sistema concentrado</a:t>
            </a:r>
            <a:endParaRPr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017725"/>
            <a:ext cx="85206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SemiBold"/>
              <a:buChar char="●"/>
            </a:pPr>
            <a:r>
              <a:rPr lang="en" sz="15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Fresnel</a:t>
            </a:r>
            <a:endParaRPr sz="15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457200" lvl="0" marL="45720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Semelhante a calha parabólica, porém a linha focal não se move e o fluido sob pressão pode ser utilizada diretamente no receptor.</a:t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457200" lvl="0" marL="45720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9" name="Google Shape;11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225" y="2186850"/>
            <a:ext cx="4039000" cy="262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9465" y="2110650"/>
            <a:ext cx="3902835" cy="2621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Sistema concentrado</a:t>
            </a:r>
            <a:endParaRPr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